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69" r:id="rId2"/>
    <p:sldId id="633" r:id="rId3"/>
    <p:sldId id="660" r:id="rId4"/>
    <p:sldId id="664" r:id="rId5"/>
    <p:sldId id="663" r:id="rId6"/>
    <p:sldId id="665" r:id="rId7"/>
    <p:sldId id="666" r:id="rId8"/>
    <p:sldId id="654" r:id="rId9"/>
    <p:sldId id="630" r:id="rId10"/>
    <p:sldId id="669" r:id="rId11"/>
    <p:sldId id="674" r:id="rId12"/>
    <p:sldId id="667" r:id="rId13"/>
    <p:sldId id="657" r:id="rId14"/>
    <p:sldId id="670" r:id="rId15"/>
    <p:sldId id="658" r:id="rId16"/>
    <p:sldId id="672" r:id="rId17"/>
    <p:sldId id="673" r:id="rId18"/>
    <p:sldId id="675" r:id="rId19"/>
    <p:sldId id="676" r:id="rId20"/>
    <p:sldId id="677" r:id="rId21"/>
    <p:sldId id="678" r:id="rId22"/>
    <p:sldId id="279" r:id="rId23"/>
  </p:sldIdLst>
  <p:sldSz cx="12192000" cy="6858000"/>
  <p:notesSz cx="6858000" cy="9144000"/>
  <p:embeddedFontLst>
    <p:embeddedFont>
      <p:font typeface="NanumGothic" panose="020D0604000000000000" pitchFamily="34" charset="-127"/>
      <p:regular r:id="rId25"/>
      <p:bold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Nanum Brush Script" panose="03060600000000000000" pitchFamily="66" charset="-127"/>
      <p:regular r:id="rId29"/>
    </p:embeddedFont>
    <p:embeddedFont>
      <p:font typeface="NanumSquareOTF ExtraBold" panose="020F0502020204030204" pitchFamily="34" charset="0"/>
      <p:regular r:id="rId30"/>
      <p:bold r:id="rId31"/>
      <p:italic r:id="rId32"/>
      <p:boldItalic r:id="rId33"/>
    </p:embeddedFont>
    <p:embeddedFont>
      <p:font typeface="NanumSquareOTF Light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000"/>
    <a:srgbClr val="376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87" autoAdjust="0"/>
    <p:restoredTop sz="78876" autoAdjust="0"/>
  </p:normalViewPr>
  <p:slideViewPr>
    <p:cSldViewPr snapToGrid="0" showGuides="1">
      <p:cViewPr>
        <p:scale>
          <a:sx n="61" d="100"/>
          <a:sy n="61" d="100"/>
        </p:scale>
        <p:origin x="240" y="115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FCCA108E-83CE-48A1-8F21-EE728B54F4DF}" type="datetimeFigureOut">
              <a:rPr lang="ko-KR" altLang="en-US" smtClean="0"/>
              <a:pPr/>
              <a:t>2022. 8. 24.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6D035A27-F45C-48DB-B684-3AD980ADAF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6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136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2.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클라이언트에게 발급한다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78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3.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클라이언트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쿠키에 저장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062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4.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클라이언트는 서버에서 발급받은 세션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ID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쿠키에 저장하게 되고 요청을 보낼 때마다 쿠키를 보낸다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5.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서버는 쿠키에 담겨있는 세션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ID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와 세션 저장소에 있는 정보와 대조한 후 데이터를 가져온다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lang="en-US" altLang="ko-KR" sz="1200" b="0" i="0" kern="120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endParaRPr lang="en-US" altLang="ko-KR" sz="1200" b="0" i="0" kern="120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58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  <a:ea typeface="나눔스퀘어OTF" panose="020B0600000101010101" pitchFamily="34" charset="-127"/>
              </a:rPr>
              <a:t>Json web token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j-lt"/>
                <a:ea typeface="나눔스퀘어OTF" panose="020B0600000101010101" pitchFamily="34" charset="-127"/>
              </a:rPr>
              <a:t>의 약자로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Json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포맷을 이용하여 사용자에 대한 속성을 저장하는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Web Token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Header, Payload, Signature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부분으로 이루어짐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JWT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의 주요한 이점은 사용자 인증에 필요한 모든 정보는 토큰 자체에 포함하기 때문에 세션같은 서버의 별도의 인증 저장소가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필요없음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2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" altLang="ko-KR" dirty="0"/>
              <a:t>Json </a:t>
            </a:r>
            <a:r>
              <a:rPr lang="ko-KR" altLang="en-US" dirty="0"/>
              <a:t>형태인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각 부분은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Base64Url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인코딩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되어</a:t>
            </a:r>
            <a:r>
              <a:rPr lang="ko-KR" altLang="en-US" dirty="0"/>
              <a:t> 표현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각각의 부분을 이어 주기 위해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구분자를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사용</a:t>
            </a:r>
            <a:r>
              <a:rPr lang="ko-KR" altLang="en-US" dirty="0"/>
              <a:t>하여 구분</a:t>
            </a:r>
            <a:endParaRPr lang="en-US" altLang="ko-KR" dirty="0"/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2.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헤더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r>
              <a:rPr lang="en" altLang="ko-KR" b="1" dirty="0" err="1"/>
              <a:t>typ</a:t>
            </a:r>
            <a:r>
              <a:rPr lang="ko-KR" altLang="en-US" dirty="0"/>
              <a:t>과 </a:t>
            </a:r>
            <a:r>
              <a:rPr lang="en" altLang="ko-KR" b="1" dirty="0" err="1"/>
              <a:t>alg</a:t>
            </a:r>
            <a:r>
              <a:rPr lang="en" altLang="ko-KR" dirty="0"/>
              <a:t> </a:t>
            </a:r>
            <a:r>
              <a:rPr lang="ko-KR" altLang="en-US" dirty="0"/>
              <a:t>두 가지 정보로 구성</a:t>
            </a:r>
            <a:r>
              <a:rPr lang="en-US" altLang="ko-KR" dirty="0"/>
              <a:t>. </a:t>
            </a:r>
            <a:r>
              <a:rPr lang="en" altLang="ko-KR" dirty="0" err="1">
                <a:effectLst/>
              </a:rPr>
              <a:t>typ</a:t>
            </a:r>
            <a:r>
              <a:rPr lang="en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토큰의 타입을 지정 </a:t>
            </a:r>
            <a:br>
              <a:rPr lang="en-US" altLang="ko-KR" dirty="0">
                <a:effectLst/>
              </a:rPr>
            </a:br>
            <a:r>
              <a:rPr lang="en" altLang="ko-KR" dirty="0">
                <a:effectLst/>
              </a:rPr>
              <a:t>ex) </a:t>
            </a:r>
            <a:r>
              <a:rPr lang="en-US" altLang="ko-KR" dirty="0" err="1">
                <a:effectLst/>
              </a:rPr>
              <a:t>typ</a:t>
            </a:r>
            <a:r>
              <a:rPr lang="en-US" altLang="ko-KR" dirty="0">
                <a:effectLst/>
              </a:rPr>
              <a:t>: </a:t>
            </a:r>
            <a:r>
              <a:rPr lang="en" altLang="ko-KR" dirty="0">
                <a:effectLst/>
              </a:rPr>
              <a:t>JWT / </a:t>
            </a:r>
            <a:r>
              <a:rPr lang="en" altLang="ko-KR" dirty="0" err="1">
                <a:effectLst/>
              </a:rPr>
              <a:t>alg</a:t>
            </a:r>
            <a:r>
              <a:rPr lang="en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알고리즘 방식을 지정 </a:t>
            </a:r>
            <a:r>
              <a:rPr lang="en" altLang="ko-KR" dirty="0">
                <a:effectLst/>
              </a:rPr>
              <a:t>ex) HS256(SHA256) </a:t>
            </a:r>
            <a:r>
              <a:rPr lang="ko-KR" altLang="en-US" dirty="0">
                <a:effectLst/>
              </a:rPr>
              <a:t>또는 </a:t>
            </a:r>
            <a:r>
              <a:rPr lang="en" altLang="ko-KR" dirty="0">
                <a:effectLst/>
              </a:rPr>
              <a:t>RSA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3.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페이로드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r>
              <a:rPr lang="en" altLang="ko-KR" dirty="0"/>
              <a:t> </a:t>
            </a:r>
            <a:r>
              <a:rPr lang="ko-KR" altLang="en-US" dirty="0"/>
              <a:t>필요한 데이터 담으면 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" altLang="ko-KR" dirty="0"/>
              <a:t>Json(Key/Value) </a:t>
            </a:r>
            <a:r>
              <a:rPr lang="ko-KR" altLang="en-US" dirty="0"/>
              <a:t>형태로 다수의 정보를 넣을 수 있다</a:t>
            </a:r>
            <a:r>
              <a:rPr lang="en-US" altLang="ko-KR" dirty="0"/>
              <a:t>.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4. s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ignature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서명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(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Signature)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은 토큰을 인코딩하거나 유효성 검증을 할 때 사용하는 고유한 암호화 코드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lang="ko-KR" altLang="en-US" dirty="0"/>
              <a:t>서명</a:t>
            </a:r>
            <a:r>
              <a:rPr lang="en-US" altLang="ko-KR" dirty="0"/>
              <a:t>(</a:t>
            </a:r>
            <a:r>
              <a:rPr lang="en" altLang="ko-KR" dirty="0"/>
              <a:t>Signature)</a:t>
            </a:r>
            <a:r>
              <a:rPr lang="ko-KR" altLang="en-US" dirty="0"/>
              <a:t>은 위에서 만든 헤더</a:t>
            </a:r>
            <a:r>
              <a:rPr lang="en-US" altLang="ko-KR" dirty="0"/>
              <a:t>(</a:t>
            </a:r>
            <a:r>
              <a:rPr lang="en" altLang="ko-KR" dirty="0"/>
              <a:t>Header)</a:t>
            </a:r>
            <a:r>
              <a:rPr lang="ko-KR" altLang="en-US" dirty="0"/>
              <a:t>와 페이로드</a:t>
            </a:r>
            <a:r>
              <a:rPr lang="en-US" altLang="ko-KR" dirty="0"/>
              <a:t>(</a:t>
            </a:r>
            <a:r>
              <a:rPr lang="en" altLang="ko-KR" dirty="0"/>
              <a:t>Payload)</a:t>
            </a:r>
            <a:r>
              <a:rPr lang="ko-KR" altLang="en-US" dirty="0"/>
              <a:t>의 값을 각각 </a:t>
            </a:r>
            <a:r>
              <a:rPr lang="en" altLang="ko-KR" dirty="0"/>
              <a:t>BASE64Url</a:t>
            </a:r>
            <a:r>
              <a:rPr lang="ko-KR" altLang="en-US" dirty="0"/>
              <a:t>로 인코딩하고</a:t>
            </a:r>
            <a:r>
              <a:rPr lang="en-US" altLang="ko-KR" dirty="0"/>
              <a:t>, </a:t>
            </a:r>
            <a:r>
              <a:rPr lang="ko-KR" altLang="en-US" dirty="0"/>
              <a:t>인코딩한 값을 비밀 키를 이용해 헤더</a:t>
            </a:r>
            <a:r>
              <a:rPr lang="en-US" altLang="ko-KR" dirty="0"/>
              <a:t>(</a:t>
            </a:r>
            <a:r>
              <a:rPr lang="en" altLang="ko-KR" dirty="0"/>
              <a:t>Header)</a:t>
            </a:r>
            <a:r>
              <a:rPr lang="ko-KR" altLang="en-US" dirty="0"/>
              <a:t>에서 정의한 알고리즘으로 </a:t>
            </a:r>
            <a:r>
              <a:rPr lang="ko-KR" altLang="en-US" dirty="0" err="1"/>
              <a:t>해싱을</a:t>
            </a:r>
            <a:r>
              <a:rPr lang="ko-KR" altLang="en-US" dirty="0"/>
              <a:t> 하고</a:t>
            </a:r>
            <a:r>
              <a:rPr lang="en-US" altLang="ko-KR" dirty="0"/>
              <a:t>, </a:t>
            </a:r>
            <a:r>
              <a:rPr lang="ko-KR" altLang="en-US" dirty="0"/>
              <a:t>이 값을 다시 </a:t>
            </a:r>
            <a:r>
              <a:rPr lang="en" altLang="ko-KR" dirty="0"/>
              <a:t>BASE64Url</a:t>
            </a:r>
            <a:r>
              <a:rPr lang="ko-KR" altLang="en-US" dirty="0"/>
              <a:t>로 인코딩하여 생성</a:t>
            </a:r>
            <a:br>
              <a:rPr lang="ko-KR" altLang="en-US" dirty="0"/>
            </a:br>
            <a:endParaRPr lang="en-US" altLang="ko-KR" b="0" i="0" dirty="0">
              <a:solidFill>
                <a:srgbClr val="212529"/>
              </a:solidFill>
              <a:effectLst/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5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1.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클라이언트가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로그인을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요청하면 서버에서 유저의 고유한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ID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와 다른 인증 정보들과 함께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payload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에 담는다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br>
              <a:rPr lang="ko-KR" altLang="en-US" dirty="0"/>
            </a:br>
            <a:r>
              <a:rPr lang="en-US" altLang="ko-KR" dirty="0"/>
              <a:t>2.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JWT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의 유효기간 설정 및 옵션을 설정하고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시크릿키를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이용하여 토큰을 발급한다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br>
              <a:rPr lang="ko-KR" altLang="en-US" dirty="0"/>
            </a:br>
            <a:endParaRPr lang="en-US" altLang="ko-KR" b="0" i="0" dirty="0">
              <a:solidFill>
                <a:srgbClr val="212529"/>
              </a:solidFill>
              <a:effectLst/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4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-US" altLang="ko-KR" dirty="0"/>
              <a:t>3.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발급된 토큰은 클라이언트에 쿠키 혹은 로컬스토리지 등에 저장</a:t>
            </a:r>
            <a:br>
              <a:rPr lang="ko-KR" altLang="en-US" dirty="0"/>
            </a:br>
            <a:endParaRPr lang="en-US" altLang="ko-KR" b="0" i="0" dirty="0">
              <a:solidFill>
                <a:srgbClr val="212529"/>
              </a:solidFill>
              <a:effectLst/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39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이후에는 요청을 보낼 때마다 같이 보내며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서버는 토큰을 시크릿 키로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복호화하여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검증하는 과정을 거친다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br>
              <a:rPr lang="ko-KR" altLang="en-US" dirty="0"/>
            </a:br>
            <a:endParaRPr lang="en-US" altLang="ko-KR" b="0" i="0" dirty="0">
              <a:solidFill>
                <a:srgbClr val="212529"/>
              </a:solidFill>
              <a:effectLst/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552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j-lt"/>
                <a:ea typeface="나눔스퀘어OTF" panose="020B0600000101010101" pitchFamily="34" charset="-127"/>
              </a:rPr>
              <a:t>필요한 모듈들 설치하기</a:t>
            </a:r>
            <a:endParaRPr lang="en-US" altLang="ko-KR" b="0" i="0" dirty="0">
              <a:solidFill>
                <a:srgbClr val="212529"/>
              </a:solidFill>
              <a:effectLst/>
              <a:latin typeface="+mj-lt"/>
              <a:ea typeface="나눔스퀘어OTF" panose="020B0600000101010101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Dotenv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환경 변수를 파일에 저장할 수 있도록 해주는 라이브러리</a:t>
            </a:r>
            <a:endParaRPr lang="en-US" altLang="ko-KR" b="0" i="0" dirty="0">
              <a:solidFill>
                <a:srgbClr val="212529"/>
              </a:solidFill>
              <a:effectLst/>
              <a:latin typeface="+mj-lt"/>
              <a:ea typeface="나눔스퀘어OTF" panose="020B0600000101010101" pitchFamily="34" charset="-127"/>
            </a:endParaRP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212529"/>
              </a:solidFill>
              <a:effectLst/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10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브라우저나 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node.js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에서 비동기로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http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통신을 하기 위한 도구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Ajax, fetch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와 같은 웹 통신 기능을 제공하는 라이브러리이다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백엔드와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프론트엔드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간 통신을 쉽게 하기 위해 사용되는 것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3.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npm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install 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axios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통하여 설치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4.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HTTP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요청 취소 및 요청과 응답을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JSON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형태로 자동으로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변경해줌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5.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코드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간략하게 설명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61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1.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</a:t>
            </a:r>
            <a:r>
              <a:rPr lang="ko-KR" altLang="en-US" dirty="0" err="1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로그인의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필요성</a:t>
            </a:r>
            <a:b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</a:b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장바구니에 물건을 담으면 이는 </a:t>
            </a:r>
            <a:r>
              <a:rPr lang="ko-KR" altLang="en-US" dirty="0" err="1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유지되어야함</a:t>
            </a:r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.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</a:t>
            </a:r>
            <a:endParaRPr lang="en-US" altLang="ko-KR" dirty="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  <a:p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네이버 블로그에 글을 쓰려면 </a:t>
            </a:r>
            <a:r>
              <a:rPr lang="ko-KR" altLang="en-US" dirty="0" err="1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로그인을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해야하고 로그아웃 전까지 </a:t>
            </a:r>
            <a:r>
              <a:rPr lang="ko-KR" altLang="en-US" dirty="0" err="1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유지되어야함</a:t>
            </a:r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.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71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" altLang="ko-KR" dirty="0" err="1"/>
              <a:t>dotenv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라이브러리는 디폴트로 현재 디렉토리에 위치한 </a:t>
            </a:r>
            <a:r>
              <a:rPr lang="en-US" altLang="ko-KR" dirty="0"/>
              <a:t>.</a:t>
            </a:r>
            <a:r>
              <a:rPr lang="en" altLang="ko-KR" dirty="0"/>
              <a:t>env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파일로부터 환경 변수를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읽어냄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따라서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 </a:t>
            </a:r>
            <a:r>
              <a:rPr lang="en-US" altLang="ko-KR" dirty="0"/>
              <a:t>.</a:t>
            </a:r>
            <a:r>
              <a:rPr lang="en" altLang="ko-KR" dirty="0"/>
              <a:t>env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파일을 생성하고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그 안에 필요한 환경 변수를 </a:t>
            </a:r>
            <a:r>
              <a:rPr lang="ko-KR" altLang="en-US" dirty="0"/>
              <a:t>키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포멧으로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나열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Dotenv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라이브러리가 환경 변수에 파일을 저장할 수 있도록 해줌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Jwt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키 값을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저장할건데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이는 노출이 되어서는 안됨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212529"/>
              </a:solidFill>
              <a:effectLst/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812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  <a:ea typeface="나눔스퀘어OTF" panose="020B0600000101010101" pitchFamily="34" charset="-127"/>
              </a:rPr>
              <a:t>Module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j-lt"/>
                <a:ea typeface="나눔스퀘어OTF" panose="020B0600000101010101" pitchFamily="34" charset="-127"/>
              </a:rPr>
              <a:t> 폴더에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j-lt"/>
                <a:ea typeface="나눔스퀘어OTF" panose="020B0600000101010101" pitchFamily="34" charset="-127"/>
              </a:rPr>
              <a:t>json-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+mj-lt"/>
                <a:ea typeface="나눔스퀘어OTF" panose="020B0600000101010101" pitchFamily="34" charset="-127"/>
              </a:rPr>
              <a:t>response.js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j-lt"/>
                <a:ea typeface="나눔스퀘어OTF" panose="020B0600000101010101" pitchFamily="34" charset="-127"/>
              </a:rPr>
              <a:t> 파일 생성</a:t>
            </a:r>
            <a:endParaRPr lang="en-US" altLang="ko-KR" b="0" i="0" dirty="0">
              <a:solidFill>
                <a:srgbClr val="212529"/>
              </a:solidFill>
              <a:effectLst/>
              <a:latin typeface="+mj-lt"/>
              <a:ea typeface="나눔스퀘어OTF" panose="020B0600000101010101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j-lt"/>
                <a:ea typeface="나눔스퀘어OTF" panose="020B0600000101010101" pitchFamily="34" charset="-127"/>
              </a:rPr>
              <a:t>토큰을 받아서 검증하는 코드를 구현할 예정 </a:t>
            </a:r>
            <a:endParaRPr lang="en-US" altLang="ko-KR" b="0" i="0" dirty="0">
              <a:solidFill>
                <a:srgbClr val="212529"/>
              </a:solidFill>
              <a:effectLst/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84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17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1.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</a:t>
            </a:r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HTTP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프로토콜은 </a:t>
            </a:r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stateless, connectionless</a:t>
            </a:r>
          </a:p>
          <a:p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상태 정보를 저장하지 않고 연결을 유지하지 않음</a:t>
            </a:r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.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</a:t>
            </a:r>
            <a:b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</a:br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2.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실제 서비스에서는 데이터 유지가 필수적</a:t>
            </a:r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,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그렇지 않으면 페이지를 이동할 때마다 </a:t>
            </a:r>
            <a:r>
              <a:rPr lang="ko-KR" altLang="en-US" dirty="0" err="1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로그인을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다시 해야하고</a:t>
            </a:r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,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정보들이 저장되지 않음</a:t>
            </a:r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.</a:t>
            </a:r>
            <a:b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</a:br>
            <a:endParaRPr lang="ko-KR" altLang="en-US" dirty="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82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그래서 </a:t>
            </a:r>
            <a:r>
              <a:rPr lang="ko-KR" altLang="en-US" dirty="0" err="1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쿠키랑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세션이라는 저장소를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90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1.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쿠키는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HTTP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의 일종으로 사용자가 어떠한 웹 사이트를 방문할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그 사이트가 사용하고 있는 서버에서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사용자의 컴퓨터에 저장하는 작은 기록 정보 파일</a:t>
            </a:r>
            <a:endParaRPr lang="ko-KR" altLang="en-US" dirty="0"/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2.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HTTP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에서 클라이언트의 상태 정보를 클라이언트의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에 저장하였다가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필요시 정보를 참조하거나 재사용함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endParaRPr lang="en-US" altLang="ko-KR" sz="1200" b="1" kern="1200" dirty="0">
              <a:solidFill>
                <a:schemeClr val="tx1"/>
              </a:solidFill>
              <a:effectLst/>
              <a:ea typeface="나눔스퀘어OTF" panose="020B0600000101010101" pitchFamily="34" charset="-127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3.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쿠키는 서버의 자원을 전혀 사용하지 않는 반면</a:t>
            </a:r>
            <a:r>
              <a:rPr lang="en-US" altLang="ko-KR" dirty="0"/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세션은 서버의 자원을 사용함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 세션은 쿠키를 </a:t>
            </a:r>
            <a:r>
              <a:rPr lang="ko-KR" altLang="en-US" dirty="0" err="1"/>
              <a:t>기반으로하지만</a:t>
            </a:r>
            <a:r>
              <a:rPr lang="ko-KR" altLang="en-US" dirty="0"/>
              <a:t> 사용자 정보 파일을 브라우저에 저장하는 쿠키와 달리 </a:t>
            </a:r>
            <a:r>
              <a:rPr lang="ko-KR" altLang="en-US" dirty="0" err="1"/>
              <a:t>서버측에서</a:t>
            </a:r>
            <a:r>
              <a:rPr lang="ko-KR" altLang="en-US" dirty="0"/>
              <a:t> 관리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5.</a:t>
            </a:r>
            <a:r>
              <a:rPr lang="ko-KR" altLang="en-US" dirty="0"/>
              <a:t> 서버에서 클라이언트를 구분하기 위하여 세션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부여하며 웹 브라우저가 서버에 접속해서 브라우저를 종료할 때까지 인증 상태 유지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40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1.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오늘 </a:t>
            </a:r>
            <a:r>
              <a:rPr lang="ko-KR" altLang="en-US" dirty="0" err="1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이창을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열지 않음</a:t>
            </a:r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,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</a:t>
            </a:r>
            <a:endParaRPr lang="en-US" altLang="ko-KR" dirty="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  <a:p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2.</a:t>
            </a:r>
            <a:r>
              <a:rPr lang="ko-KR" altLang="en-US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 비밀번호를 저장하시겠습니까 사용</a:t>
            </a:r>
            <a:r>
              <a:rPr lang="en-US" altLang="ko-KR" dirty="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.</a:t>
            </a:r>
          </a:p>
          <a:p>
            <a:endParaRPr lang="ko-KR" altLang="en-US" dirty="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273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1.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쿠키는 주로 웹 서버에 의해 만들어짐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2.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서버가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HTTP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응답 헤더에 내용을 넣어 전달하면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브라우저는 이 내용을 자체적으로 브라우저에 생성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endParaRPr lang="ko-KR" altLang="en-US" dirty="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8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3.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그리고 동일한 서버에 접속할 때마다 쿠키의 내용을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Cookie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요청 헤더에 넣어서 함께 전달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lang="ko-KR" altLang="en-US" dirty="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  <a:p>
            <a:endParaRPr lang="ko-KR" altLang="en-US" dirty="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4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1,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서버에서 클라이언트에게 고유한 세션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ID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 부여하고 세션 저장소에 저장</a:t>
            </a:r>
            <a:endParaRPr lang="en-US" altLang="ko-KR" b="0" i="0" dirty="0">
              <a:solidFill>
                <a:srgbClr val="212529"/>
              </a:solidFill>
              <a:effectLst/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2022. 8. 24.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2022. 8. 24.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2022. 8. 24.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2022. 8. 24.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2022. 8. 24.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6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10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16905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Session</a:t>
            </a:r>
            <a:r>
              <a:rPr kumimoji="1" lang="ko-KR" altLang="en-US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 </a:t>
            </a:r>
          </a:p>
        </p:txBody>
      </p:sp>
      <p:pic>
        <p:nvPicPr>
          <p:cNvPr id="10" name="그래픽 9" descr="데이터베이스 윤곽선">
            <a:extLst>
              <a:ext uri="{FF2B5EF4-FFF2-40B4-BE49-F238E27FC236}">
                <a16:creationId xmlns:a16="http://schemas.microsoft.com/office/drawing/2014/main" id="{8EB9EB38-A02E-F946-8002-7A94A630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7126" y="3000170"/>
            <a:ext cx="1901484" cy="1901484"/>
          </a:xfrm>
          <a:prstGeom prst="rect">
            <a:avLst/>
          </a:prstGeom>
        </p:spPr>
      </p:pic>
      <p:pic>
        <p:nvPicPr>
          <p:cNvPr id="13" name="그래픽 12" descr="랩톱 윤곽선">
            <a:extLst>
              <a:ext uri="{FF2B5EF4-FFF2-40B4-BE49-F238E27FC236}">
                <a16:creationId xmlns:a16="http://schemas.microsoft.com/office/drawing/2014/main" id="{A5BEDF48-C05C-184C-9D8F-D2F9414C3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1633" y="2991772"/>
            <a:ext cx="1968777" cy="196877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F887F5-3874-EB4F-B9B7-01F90E771039}"/>
              </a:ext>
            </a:extLst>
          </p:cNvPr>
          <p:cNvCxnSpPr>
            <a:cxnSpLocks/>
          </p:cNvCxnSpPr>
          <p:nvPr/>
        </p:nvCxnSpPr>
        <p:spPr>
          <a:xfrm>
            <a:off x="4238592" y="3000170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2D6BC2-D7A6-9346-BF06-A07EEA598F74}"/>
              </a:ext>
            </a:extLst>
          </p:cNvPr>
          <p:cNvSpPr txBox="1"/>
          <p:nvPr/>
        </p:nvSpPr>
        <p:spPr>
          <a:xfrm>
            <a:off x="5477019" y="24164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ACE5D-FE6A-3848-9868-A151D352B84B}"/>
              </a:ext>
            </a:extLst>
          </p:cNvPr>
          <p:cNvSpPr txBox="1"/>
          <p:nvPr/>
        </p:nvSpPr>
        <p:spPr>
          <a:xfrm>
            <a:off x="4715490" y="3267141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Response(with cookie)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8A32135-1C1D-134D-8697-1E0D791085CE}"/>
              </a:ext>
            </a:extLst>
          </p:cNvPr>
          <p:cNvCxnSpPr>
            <a:cxnSpLocks/>
          </p:cNvCxnSpPr>
          <p:nvPr/>
        </p:nvCxnSpPr>
        <p:spPr>
          <a:xfrm flipH="1">
            <a:off x="4196388" y="320884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F04EA7-471E-5443-8692-BA515DB864FD}"/>
              </a:ext>
            </a:extLst>
          </p:cNvPr>
          <p:cNvSpPr txBox="1"/>
          <p:nvPr/>
        </p:nvSpPr>
        <p:spPr>
          <a:xfrm>
            <a:off x="7769422" y="506839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dirty="0">
                <a:solidFill>
                  <a:schemeClr val="accent5">
                    <a:lumMod val="75000"/>
                  </a:schemeClr>
                </a:solidFill>
              </a:rPr>
              <a:t>Session</a:t>
            </a:r>
            <a:r>
              <a:rPr kumimoji="1" lang="ko-KR" alt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kumimoji="1"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그래픽 7" descr="서류 상자 보관 윤곽선">
            <a:extLst>
              <a:ext uri="{FF2B5EF4-FFF2-40B4-BE49-F238E27FC236}">
                <a16:creationId xmlns:a16="http://schemas.microsoft.com/office/drawing/2014/main" id="{FFF953CD-0B82-FF47-92AF-98AC24CAC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61394" y="436161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843A687-8C33-5C43-B5A6-FE558F9134F4}"/>
              </a:ext>
            </a:extLst>
          </p:cNvPr>
          <p:cNvSpPr txBox="1"/>
          <p:nvPr/>
        </p:nvSpPr>
        <p:spPr>
          <a:xfrm>
            <a:off x="7769422" y="4667694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CE0000"/>
                </a:solidFill>
              </a:rPr>
              <a:t>Session ID</a:t>
            </a:r>
            <a:endParaRPr kumimoji="1" lang="ko-KR" altLang="en-US" sz="2000" dirty="0">
              <a:solidFill>
                <a:srgbClr val="CE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561192-93DF-1048-AAC5-C63E60C869F1}"/>
              </a:ext>
            </a:extLst>
          </p:cNvPr>
          <p:cNvSpPr txBox="1"/>
          <p:nvPr/>
        </p:nvSpPr>
        <p:spPr>
          <a:xfrm>
            <a:off x="5888300" y="3569796"/>
            <a:ext cx="2748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E0000"/>
                </a:solidFill>
              </a:rPr>
              <a:t>Session ID</a:t>
            </a:r>
            <a:endParaRPr kumimoji="1" lang="ko-KR" altLang="en-US" dirty="0">
              <a:solidFill>
                <a:srgbClr val="CE0000"/>
              </a:solidFill>
            </a:endParaRPr>
          </a:p>
        </p:txBody>
      </p:sp>
      <p:pic>
        <p:nvPicPr>
          <p:cNvPr id="21" name="Picture 4" descr="169,439 쿠키일러스트, 벡터, 상업적 이미지사이트 - 123RF">
            <a:extLst>
              <a:ext uri="{FF2B5EF4-FFF2-40B4-BE49-F238E27FC236}">
                <a16:creationId xmlns:a16="http://schemas.microsoft.com/office/drawing/2014/main" id="{2D7D85AD-2EA2-1E45-B2D5-E463337E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66" y="4659220"/>
            <a:ext cx="484867" cy="4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873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11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16905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Session</a:t>
            </a:r>
            <a:r>
              <a:rPr kumimoji="1" lang="ko-KR" altLang="en-US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 </a:t>
            </a:r>
          </a:p>
        </p:txBody>
      </p:sp>
      <p:pic>
        <p:nvPicPr>
          <p:cNvPr id="10" name="그래픽 9" descr="데이터베이스 윤곽선">
            <a:extLst>
              <a:ext uri="{FF2B5EF4-FFF2-40B4-BE49-F238E27FC236}">
                <a16:creationId xmlns:a16="http://schemas.microsoft.com/office/drawing/2014/main" id="{8EB9EB38-A02E-F946-8002-7A94A630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7126" y="3000170"/>
            <a:ext cx="1901484" cy="1901484"/>
          </a:xfrm>
          <a:prstGeom prst="rect">
            <a:avLst/>
          </a:prstGeom>
        </p:spPr>
      </p:pic>
      <p:pic>
        <p:nvPicPr>
          <p:cNvPr id="13" name="그래픽 12" descr="랩톱 윤곽선">
            <a:extLst>
              <a:ext uri="{FF2B5EF4-FFF2-40B4-BE49-F238E27FC236}">
                <a16:creationId xmlns:a16="http://schemas.microsoft.com/office/drawing/2014/main" id="{A5BEDF48-C05C-184C-9D8F-D2F9414C3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1633" y="2991772"/>
            <a:ext cx="1968777" cy="196877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F887F5-3874-EB4F-B9B7-01F90E771039}"/>
              </a:ext>
            </a:extLst>
          </p:cNvPr>
          <p:cNvCxnSpPr>
            <a:cxnSpLocks/>
          </p:cNvCxnSpPr>
          <p:nvPr/>
        </p:nvCxnSpPr>
        <p:spPr>
          <a:xfrm>
            <a:off x="4238592" y="3000170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2D6BC2-D7A6-9346-BF06-A07EEA598F74}"/>
              </a:ext>
            </a:extLst>
          </p:cNvPr>
          <p:cNvSpPr txBox="1"/>
          <p:nvPr/>
        </p:nvSpPr>
        <p:spPr>
          <a:xfrm>
            <a:off x="5477019" y="24164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ACE5D-FE6A-3848-9868-A151D352B84B}"/>
              </a:ext>
            </a:extLst>
          </p:cNvPr>
          <p:cNvSpPr txBox="1"/>
          <p:nvPr/>
        </p:nvSpPr>
        <p:spPr>
          <a:xfrm>
            <a:off x="4715490" y="3267141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Response(with cookie)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8A32135-1C1D-134D-8697-1E0D791085CE}"/>
              </a:ext>
            </a:extLst>
          </p:cNvPr>
          <p:cNvCxnSpPr>
            <a:cxnSpLocks/>
          </p:cNvCxnSpPr>
          <p:nvPr/>
        </p:nvCxnSpPr>
        <p:spPr>
          <a:xfrm flipH="1">
            <a:off x="4196388" y="320884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F04EA7-471E-5443-8692-BA515DB864FD}"/>
              </a:ext>
            </a:extLst>
          </p:cNvPr>
          <p:cNvSpPr txBox="1"/>
          <p:nvPr/>
        </p:nvSpPr>
        <p:spPr>
          <a:xfrm>
            <a:off x="7769422" y="506839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dirty="0">
                <a:solidFill>
                  <a:schemeClr val="accent5">
                    <a:lumMod val="75000"/>
                  </a:schemeClr>
                </a:solidFill>
              </a:rPr>
              <a:t>Session</a:t>
            </a:r>
            <a:r>
              <a:rPr kumimoji="1" lang="ko-KR" alt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kumimoji="1"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그래픽 7" descr="서류 상자 보관 윤곽선">
            <a:extLst>
              <a:ext uri="{FF2B5EF4-FFF2-40B4-BE49-F238E27FC236}">
                <a16:creationId xmlns:a16="http://schemas.microsoft.com/office/drawing/2014/main" id="{FFF953CD-0B82-FF47-92AF-98AC24CAC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61394" y="436161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843A687-8C33-5C43-B5A6-FE558F9134F4}"/>
              </a:ext>
            </a:extLst>
          </p:cNvPr>
          <p:cNvSpPr txBox="1"/>
          <p:nvPr/>
        </p:nvSpPr>
        <p:spPr>
          <a:xfrm>
            <a:off x="7769422" y="4667694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CE0000"/>
                </a:solidFill>
              </a:rPr>
              <a:t>Session ID</a:t>
            </a:r>
            <a:endParaRPr kumimoji="1" lang="ko-KR" altLang="en-US" sz="2000" dirty="0">
              <a:solidFill>
                <a:srgbClr val="CE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561192-93DF-1048-AAC5-C63E60C869F1}"/>
              </a:ext>
            </a:extLst>
          </p:cNvPr>
          <p:cNvSpPr txBox="1"/>
          <p:nvPr/>
        </p:nvSpPr>
        <p:spPr>
          <a:xfrm>
            <a:off x="-135214" y="5144087"/>
            <a:ext cx="2748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E0000"/>
                </a:solidFill>
              </a:rPr>
              <a:t>Session ID</a:t>
            </a:r>
            <a:endParaRPr kumimoji="1" lang="ko-KR" altLang="en-US" dirty="0">
              <a:solidFill>
                <a:srgbClr val="CE0000"/>
              </a:solidFill>
            </a:endParaRPr>
          </a:p>
        </p:txBody>
      </p:sp>
      <p:pic>
        <p:nvPicPr>
          <p:cNvPr id="21" name="Picture 4" descr="169,439 쿠키일러스트, 벡터, 상업적 이미지사이트 - 123RF">
            <a:extLst>
              <a:ext uri="{FF2B5EF4-FFF2-40B4-BE49-F238E27FC236}">
                <a16:creationId xmlns:a16="http://schemas.microsoft.com/office/drawing/2014/main" id="{2D7D85AD-2EA2-1E45-B2D5-E463337E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66" y="4659220"/>
            <a:ext cx="484867" cy="4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13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169,439 쿠키일러스트, 벡터, 상업적 이미지사이트 - 123RF">
            <a:extLst>
              <a:ext uri="{FF2B5EF4-FFF2-40B4-BE49-F238E27FC236}">
                <a16:creationId xmlns:a16="http://schemas.microsoft.com/office/drawing/2014/main" id="{24CD8DFE-65BB-0C4C-841A-2AFD1083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377" y="3831024"/>
            <a:ext cx="484867" cy="4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5462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Session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12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91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A84EE54-BA82-344C-AD61-858403E76051}"/>
              </a:ext>
            </a:extLst>
          </p:cNvPr>
          <p:cNvCxnSpPr>
            <a:cxnSpLocks/>
          </p:cNvCxnSpPr>
          <p:nvPr/>
        </p:nvCxnSpPr>
        <p:spPr>
          <a:xfrm>
            <a:off x="4238592" y="3000170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1F9F1B-FDBF-7A43-AFD4-72056D5157A4}"/>
              </a:ext>
            </a:extLst>
          </p:cNvPr>
          <p:cNvSpPr txBox="1"/>
          <p:nvPr/>
        </p:nvSpPr>
        <p:spPr>
          <a:xfrm>
            <a:off x="5477019" y="24164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BE927-CB4F-AA4E-A0FE-A12C2CE1EBB3}"/>
              </a:ext>
            </a:extLst>
          </p:cNvPr>
          <p:cNvSpPr txBox="1"/>
          <p:nvPr/>
        </p:nvSpPr>
        <p:spPr>
          <a:xfrm>
            <a:off x="4715490" y="3267141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Response(with cookie)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5A163-490C-B545-9DEC-2BB6D99DEE71}"/>
              </a:ext>
            </a:extLst>
          </p:cNvPr>
          <p:cNvSpPr txBox="1"/>
          <p:nvPr/>
        </p:nvSpPr>
        <p:spPr>
          <a:xfrm>
            <a:off x="4849601" y="4089920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Request(with cookie)</a:t>
            </a:r>
            <a:endParaRPr kumimoji="1"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56E0431-C265-C14B-9F8F-18BFA59861CC}"/>
              </a:ext>
            </a:extLst>
          </p:cNvPr>
          <p:cNvCxnSpPr>
            <a:cxnSpLocks/>
          </p:cNvCxnSpPr>
          <p:nvPr/>
        </p:nvCxnSpPr>
        <p:spPr>
          <a:xfrm flipH="1">
            <a:off x="4196388" y="320884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562FA25-BC2A-2C43-B8FA-60CA18D1AC85}"/>
              </a:ext>
            </a:extLst>
          </p:cNvPr>
          <p:cNvCxnSpPr>
            <a:cxnSpLocks/>
          </p:cNvCxnSpPr>
          <p:nvPr/>
        </p:nvCxnSpPr>
        <p:spPr>
          <a:xfrm>
            <a:off x="4280795" y="448900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8C2D72-8266-CE4A-B6A9-8B6521F0B827}"/>
              </a:ext>
            </a:extLst>
          </p:cNvPr>
          <p:cNvCxnSpPr>
            <a:cxnSpLocks/>
          </p:cNvCxnSpPr>
          <p:nvPr/>
        </p:nvCxnSpPr>
        <p:spPr>
          <a:xfrm flipH="1">
            <a:off x="4238591" y="4697672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C614122-7E31-F140-908A-9BFC76FFB390}"/>
              </a:ext>
            </a:extLst>
          </p:cNvPr>
          <p:cNvSpPr txBox="1"/>
          <p:nvPr/>
        </p:nvSpPr>
        <p:spPr>
          <a:xfrm>
            <a:off x="5477019" y="4728033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</a:t>
            </a:r>
            <a:endParaRPr kumimoji="1" lang="ko-KR" altLang="en-US" dirty="0"/>
          </a:p>
        </p:txBody>
      </p:sp>
      <p:pic>
        <p:nvPicPr>
          <p:cNvPr id="34" name="그래픽 33" descr="데이터베이스 윤곽선">
            <a:extLst>
              <a:ext uri="{FF2B5EF4-FFF2-40B4-BE49-F238E27FC236}">
                <a16:creationId xmlns:a16="http://schemas.microsoft.com/office/drawing/2014/main" id="{8D113D80-9AF1-8C46-9F26-BE732EAC0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7126" y="3000170"/>
            <a:ext cx="1901484" cy="1901484"/>
          </a:xfrm>
          <a:prstGeom prst="rect">
            <a:avLst/>
          </a:prstGeom>
        </p:spPr>
      </p:pic>
      <p:pic>
        <p:nvPicPr>
          <p:cNvPr id="35" name="그래픽 34" descr="랩톱 윤곽선">
            <a:extLst>
              <a:ext uri="{FF2B5EF4-FFF2-40B4-BE49-F238E27FC236}">
                <a16:creationId xmlns:a16="http://schemas.microsoft.com/office/drawing/2014/main" id="{587025CF-8CDA-5A46-8F3D-14643E775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1633" y="2991772"/>
            <a:ext cx="1968777" cy="1968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A967C1-6CD2-3F47-90DC-2F5EF5D18180}"/>
              </a:ext>
            </a:extLst>
          </p:cNvPr>
          <p:cNvSpPr txBox="1"/>
          <p:nvPr/>
        </p:nvSpPr>
        <p:spPr>
          <a:xfrm>
            <a:off x="7769422" y="506839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dirty="0">
                <a:solidFill>
                  <a:schemeClr val="accent5">
                    <a:lumMod val="75000"/>
                  </a:schemeClr>
                </a:solidFill>
              </a:rPr>
              <a:t>Session</a:t>
            </a:r>
            <a:r>
              <a:rPr kumimoji="1" lang="ko-KR" alt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kumimoji="1"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2" name="그래픽 21" descr="서류 상자 보관 윤곽선">
            <a:extLst>
              <a:ext uri="{FF2B5EF4-FFF2-40B4-BE49-F238E27FC236}">
                <a16:creationId xmlns:a16="http://schemas.microsoft.com/office/drawing/2014/main" id="{F2013164-D0EB-B045-9840-49019FB44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1394" y="4361611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77C246-A08C-B14F-937E-174DD59B5651}"/>
              </a:ext>
            </a:extLst>
          </p:cNvPr>
          <p:cNvSpPr txBox="1"/>
          <p:nvPr/>
        </p:nvSpPr>
        <p:spPr>
          <a:xfrm>
            <a:off x="7769422" y="4667694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CE0000"/>
                </a:solidFill>
              </a:rPr>
              <a:t>Session ID</a:t>
            </a:r>
            <a:endParaRPr kumimoji="1" lang="ko-KR" altLang="en-US" sz="2000" dirty="0">
              <a:solidFill>
                <a:srgbClr val="CE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8547BF-239F-2249-99F2-1CE3DA90BA66}"/>
              </a:ext>
            </a:extLst>
          </p:cNvPr>
          <p:cNvSpPr txBox="1"/>
          <p:nvPr/>
        </p:nvSpPr>
        <p:spPr>
          <a:xfrm>
            <a:off x="3183981" y="3875504"/>
            <a:ext cx="2748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E0000"/>
                </a:solidFill>
              </a:rPr>
              <a:t>Session ID</a:t>
            </a:r>
            <a:endParaRPr kumimoji="1" lang="ko-KR" altLang="en-US" dirty="0">
              <a:solidFill>
                <a:srgbClr val="CE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98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13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92910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JWT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2050" name="Picture 2" descr="JWT(Json Web Token) 알아가기">
            <a:extLst>
              <a:ext uri="{FF2B5EF4-FFF2-40B4-BE49-F238E27FC236}">
                <a16:creationId xmlns:a16="http://schemas.microsoft.com/office/drawing/2014/main" id="{179DCD19-002E-5B44-97C4-140E8C34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43" y="3042416"/>
            <a:ext cx="1973175" cy="92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1D3300-A229-3F4C-B08A-546FF65C1B23}"/>
              </a:ext>
            </a:extLst>
          </p:cNvPr>
          <p:cNvSpPr txBox="1"/>
          <p:nvPr/>
        </p:nvSpPr>
        <p:spPr>
          <a:xfrm>
            <a:off x="7052603" y="2093172"/>
            <a:ext cx="18147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/>
              <a:t>Header</a:t>
            </a:r>
            <a:endParaRPr kumimoji="1" lang="ko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D808-70FC-E746-9BF3-77712396BA37}"/>
              </a:ext>
            </a:extLst>
          </p:cNvPr>
          <p:cNvSpPr txBox="1"/>
          <p:nvPr/>
        </p:nvSpPr>
        <p:spPr>
          <a:xfrm>
            <a:off x="7052603" y="3149496"/>
            <a:ext cx="18147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/>
              <a:t>Payload</a:t>
            </a:r>
            <a:endParaRPr kumimoji="1" lang="ko-KR" altLang="en-US" sz="2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F2055-B984-BA4A-8306-7F86CABFF3F1}"/>
              </a:ext>
            </a:extLst>
          </p:cNvPr>
          <p:cNvSpPr txBox="1"/>
          <p:nvPr/>
        </p:nvSpPr>
        <p:spPr>
          <a:xfrm>
            <a:off x="6976403" y="4160100"/>
            <a:ext cx="18147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/>
              <a:t>Signature</a:t>
            </a:r>
            <a:endParaRPr kumimoji="1" lang="ko-KR" altLang="en-US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5304E-BAD8-A04D-88B7-A43907755301}"/>
              </a:ext>
            </a:extLst>
          </p:cNvPr>
          <p:cNvSpPr txBox="1"/>
          <p:nvPr/>
        </p:nvSpPr>
        <p:spPr>
          <a:xfrm>
            <a:off x="3379178" y="3996480"/>
            <a:ext cx="3489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Json Web Token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040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14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92910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JWT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7406C0-8A8E-FE44-BFD2-A10C9B2BB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84" y="1241080"/>
            <a:ext cx="5523866" cy="52037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892CC3-38F3-5C44-8A2D-E18D7A6A6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058" y="2976969"/>
            <a:ext cx="4538808" cy="13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5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15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92910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JWT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8" name="그래픽 7" descr="데이터베이스 윤곽선">
            <a:extLst>
              <a:ext uri="{FF2B5EF4-FFF2-40B4-BE49-F238E27FC236}">
                <a16:creationId xmlns:a16="http://schemas.microsoft.com/office/drawing/2014/main" id="{808B9DAC-C35D-9A40-9E33-C9DB9D575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7126" y="3000170"/>
            <a:ext cx="1901484" cy="1901484"/>
          </a:xfrm>
          <a:prstGeom prst="rect">
            <a:avLst/>
          </a:prstGeom>
        </p:spPr>
      </p:pic>
      <p:pic>
        <p:nvPicPr>
          <p:cNvPr id="10" name="그래픽 9" descr="랩톱 윤곽선">
            <a:extLst>
              <a:ext uri="{FF2B5EF4-FFF2-40B4-BE49-F238E27FC236}">
                <a16:creationId xmlns:a16="http://schemas.microsoft.com/office/drawing/2014/main" id="{4EC2E032-0594-E343-B94D-6DD71B338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1633" y="2991772"/>
            <a:ext cx="1968777" cy="196877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4C29423-847F-4445-BEB3-21F781FBEEB4}"/>
              </a:ext>
            </a:extLst>
          </p:cNvPr>
          <p:cNvCxnSpPr>
            <a:cxnSpLocks/>
          </p:cNvCxnSpPr>
          <p:nvPr/>
        </p:nvCxnSpPr>
        <p:spPr>
          <a:xfrm>
            <a:off x="4238592" y="3000170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FD1D64-C3F7-2A44-A6B1-E295BDD1A4AD}"/>
              </a:ext>
            </a:extLst>
          </p:cNvPr>
          <p:cNvSpPr txBox="1"/>
          <p:nvPr/>
        </p:nvSpPr>
        <p:spPr>
          <a:xfrm>
            <a:off x="5477019" y="24164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7CBC9-96EC-0A49-A51D-6BE4E2F0061A}"/>
              </a:ext>
            </a:extLst>
          </p:cNvPr>
          <p:cNvSpPr txBox="1"/>
          <p:nvPr/>
        </p:nvSpPr>
        <p:spPr>
          <a:xfrm>
            <a:off x="5475147" y="3279827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</a:t>
            </a:r>
            <a:endParaRPr kumimoji="1"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10766C-77E4-2842-967F-1BC8162F18B1}"/>
              </a:ext>
            </a:extLst>
          </p:cNvPr>
          <p:cNvCxnSpPr>
            <a:cxnSpLocks/>
          </p:cNvCxnSpPr>
          <p:nvPr/>
        </p:nvCxnSpPr>
        <p:spPr>
          <a:xfrm flipH="1">
            <a:off x="4196388" y="320884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3EA2A42-8F70-B24C-B62A-3B7B76235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783" y="3419134"/>
            <a:ext cx="2076584" cy="602019"/>
          </a:xfrm>
          <a:prstGeom prst="rect">
            <a:avLst/>
          </a:prstGeom>
        </p:spPr>
      </p:pic>
      <p:pic>
        <p:nvPicPr>
          <p:cNvPr id="22" name="Picture 2" descr="JWT(Json Web Token) 알아가기">
            <a:extLst>
              <a:ext uri="{FF2B5EF4-FFF2-40B4-BE49-F238E27FC236}">
                <a16:creationId xmlns:a16="http://schemas.microsoft.com/office/drawing/2014/main" id="{71D65AAB-073C-2144-87C7-E6A2730A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977" y="4398883"/>
            <a:ext cx="1549684" cy="72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833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16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92910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JWT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8" name="그래픽 7" descr="데이터베이스 윤곽선">
            <a:extLst>
              <a:ext uri="{FF2B5EF4-FFF2-40B4-BE49-F238E27FC236}">
                <a16:creationId xmlns:a16="http://schemas.microsoft.com/office/drawing/2014/main" id="{808B9DAC-C35D-9A40-9E33-C9DB9D575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7126" y="3000170"/>
            <a:ext cx="1901484" cy="1901484"/>
          </a:xfrm>
          <a:prstGeom prst="rect">
            <a:avLst/>
          </a:prstGeom>
        </p:spPr>
      </p:pic>
      <p:pic>
        <p:nvPicPr>
          <p:cNvPr id="10" name="그래픽 9" descr="랩톱 윤곽선">
            <a:extLst>
              <a:ext uri="{FF2B5EF4-FFF2-40B4-BE49-F238E27FC236}">
                <a16:creationId xmlns:a16="http://schemas.microsoft.com/office/drawing/2014/main" id="{4EC2E032-0594-E343-B94D-6DD71B338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1633" y="2991772"/>
            <a:ext cx="1968777" cy="196877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4C29423-847F-4445-BEB3-21F781FBEEB4}"/>
              </a:ext>
            </a:extLst>
          </p:cNvPr>
          <p:cNvCxnSpPr>
            <a:cxnSpLocks/>
          </p:cNvCxnSpPr>
          <p:nvPr/>
        </p:nvCxnSpPr>
        <p:spPr>
          <a:xfrm>
            <a:off x="4238592" y="3000170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FD1D64-C3F7-2A44-A6B1-E295BDD1A4AD}"/>
              </a:ext>
            </a:extLst>
          </p:cNvPr>
          <p:cNvSpPr txBox="1"/>
          <p:nvPr/>
        </p:nvSpPr>
        <p:spPr>
          <a:xfrm>
            <a:off x="5477019" y="24164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7CBC9-96EC-0A49-A51D-6BE4E2F0061A}"/>
              </a:ext>
            </a:extLst>
          </p:cNvPr>
          <p:cNvSpPr txBox="1"/>
          <p:nvPr/>
        </p:nvSpPr>
        <p:spPr>
          <a:xfrm>
            <a:off x="5475147" y="3279827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</a:t>
            </a:r>
            <a:endParaRPr kumimoji="1"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10766C-77E4-2842-967F-1BC8162F18B1}"/>
              </a:ext>
            </a:extLst>
          </p:cNvPr>
          <p:cNvCxnSpPr>
            <a:cxnSpLocks/>
          </p:cNvCxnSpPr>
          <p:nvPr/>
        </p:nvCxnSpPr>
        <p:spPr>
          <a:xfrm flipH="1">
            <a:off x="4196388" y="320884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JWT(Json Web Token) 알아가기">
            <a:extLst>
              <a:ext uri="{FF2B5EF4-FFF2-40B4-BE49-F238E27FC236}">
                <a16:creationId xmlns:a16="http://schemas.microsoft.com/office/drawing/2014/main" id="{71D65AAB-073C-2144-87C7-E6A2730A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977" y="4398883"/>
            <a:ext cx="1549684" cy="72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55A469-9E56-9D48-858D-06D5A257EA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040" y="4721074"/>
            <a:ext cx="2076584" cy="602019"/>
          </a:xfrm>
          <a:prstGeom prst="rect">
            <a:avLst/>
          </a:prstGeom>
        </p:spPr>
      </p:pic>
      <p:pic>
        <p:nvPicPr>
          <p:cNvPr id="27" name="Picture 4" descr="169,439 쿠키일러스트, 벡터, 상업적 이미지사이트 - 123RF">
            <a:extLst>
              <a:ext uri="{FF2B5EF4-FFF2-40B4-BE49-F238E27FC236}">
                <a16:creationId xmlns:a16="http://schemas.microsoft.com/office/drawing/2014/main" id="{6B1B9E32-0FEE-BF40-8917-60E273E1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66" y="4659220"/>
            <a:ext cx="484867" cy="4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418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17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189410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JWT </a:t>
            </a:r>
            <a:r>
              <a:rPr kumimoji="1" lang="ko-KR" altLang="en-US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동작</a:t>
            </a:r>
          </a:p>
        </p:txBody>
      </p:sp>
      <p:pic>
        <p:nvPicPr>
          <p:cNvPr id="8" name="그래픽 7" descr="데이터베이스 윤곽선">
            <a:extLst>
              <a:ext uri="{FF2B5EF4-FFF2-40B4-BE49-F238E27FC236}">
                <a16:creationId xmlns:a16="http://schemas.microsoft.com/office/drawing/2014/main" id="{808B9DAC-C35D-9A40-9E33-C9DB9D575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7126" y="3000170"/>
            <a:ext cx="1901484" cy="1901484"/>
          </a:xfrm>
          <a:prstGeom prst="rect">
            <a:avLst/>
          </a:prstGeom>
        </p:spPr>
      </p:pic>
      <p:pic>
        <p:nvPicPr>
          <p:cNvPr id="10" name="그래픽 9" descr="랩톱 윤곽선">
            <a:extLst>
              <a:ext uri="{FF2B5EF4-FFF2-40B4-BE49-F238E27FC236}">
                <a16:creationId xmlns:a16="http://schemas.microsoft.com/office/drawing/2014/main" id="{4EC2E032-0594-E343-B94D-6DD71B338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1633" y="2991772"/>
            <a:ext cx="1968777" cy="196877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4C29423-847F-4445-BEB3-21F781FBEEB4}"/>
              </a:ext>
            </a:extLst>
          </p:cNvPr>
          <p:cNvCxnSpPr>
            <a:cxnSpLocks/>
          </p:cNvCxnSpPr>
          <p:nvPr/>
        </p:nvCxnSpPr>
        <p:spPr>
          <a:xfrm>
            <a:off x="4238592" y="3000170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FD1D64-C3F7-2A44-A6B1-E295BDD1A4AD}"/>
              </a:ext>
            </a:extLst>
          </p:cNvPr>
          <p:cNvSpPr txBox="1"/>
          <p:nvPr/>
        </p:nvSpPr>
        <p:spPr>
          <a:xfrm>
            <a:off x="5477019" y="24164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7CBC9-96EC-0A49-A51D-6BE4E2F0061A}"/>
              </a:ext>
            </a:extLst>
          </p:cNvPr>
          <p:cNvSpPr txBox="1"/>
          <p:nvPr/>
        </p:nvSpPr>
        <p:spPr>
          <a:xfrm>
            <a:off x="5475147" y="3279827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</a:t>
            </a:r>
            <a:endParaRPr kumimoji="1"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10766C-77E4-2842-967F-1BC8162F18B1}"/>
              </a:ext>
            </a:extLst>
          </p:cNvPr>
          <p:cNvCxnSpPr>
            <a:cxnSpLocks/>
          </p:cNvCxnSpPr>
          <p:nvPr/>
        </p:nvCxnSpPr>
        <p:spPr>
          <a:xfrm flipH="1">
            <a:off x="4196388" y="320884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JWT(Json Web Token) 알아가기">
            <a:extLst>
              <a:ext uri="{FF2B5EF4-FFF2-40B4-BE49-F238E27FC236}">
                <a16:creationId xmlns:a16="http://schemas.microsoft.com/office/drawing/2014/main" id="{71D65AAB-073C-2144-87C7-E6A2730A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977" y="4398883"/>
            <a:ext cx="1549684" cy="72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2777C7-CFD6-F747-A2FB-F6927F90662C}"/>
              </a:ext>
            </a:extLst>
          </p:cNvPr>
          <p:cNvSpPr txBox="1"/>
          <p:nvPr/>
        </p:nvSpPr>
        <p:spPr>
          <a:xfrm>
            <a:off x="4849601" y="4089920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Request(with cookie)</a:t>
            </a:r>
            <a:endParaRPr kumimoji="1"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0D7A488-D919-A441-87B2-F2E6BAE17F31}"/>
              </a:ext>
            </a:extLst>
          </p:cNvPr>
          <p:cNvCxnSpPr>
            <a:cxnSpLocks/>
          </p:cNvCxnSpPr>
          <p:nvPr/>
        </p:nvCxnSpPr>
        <p:spPr>
          <a:xfrm>
            <a:off x="4280795" y="448900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D19C6E8-FF42-D04C-AFAC-27C21D9744C9}"/>
              </a:ext>
            </a:extLst>
          </p:cNvPr>
          <p:cNvCxnSpPr>
            <a:cxnSpLocks/>
          </p:cNvCxnSpPr>
          <p:nvPr/>
        </p:nvCxnSpPr>
        <p:spPr>
          <a:xfrm flipH="1">
            <a:off x="4238591" y="4697672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BF3CFC-4BF7-4D4D-890C-AFB1272B45D7}"/>
              </a:ext>
            </a:extLst>
          </p:cNvPr>
          <p:cNvSpPr txBox="1"/>
          <p:nvPr/>
        </p:nvSpPr>
        <p:spPr>
          <a:xfrm>
            <a:off x="5477019" y="4728033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</a:t>
            </a:r>
            <a:endParaRPr kumimoji="1"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955A469-9E56-9D48-858D-06D5A257EA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2551" y="3741382"/>
            <a:ext cx="1517062" cy="439809"/>
          </a:xfrm>
          <a:prstGeom prst="rect">
            <a:avLst/>
          </a:prstGeom>
        </p:spPr>
      </p:pic>
      <p:pic>
        <p:nvPicPr>
          <p:cNvPr id="26" name="Picture 4" descr="169,439 쿠키일러스트, 벡터, 상업적 이미지사이트 - 123RF">
            <a:extLst>
              <a:ext uri="{FF2B5EF4-FFF2-40B4-BE49-F238E27FC236}">
                <a16:creationId xmlns:a16="http://schemas.microsoft.com/office/drawing/2014/main" id="{355E8C44-26B4-474E-BFBE-906A010D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961" y="3976161"/>
            <a:ext cx="484867" cy="4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키 단색으로 채워진">
            <a:extLst>
              <a:ext uri="{FF2B5EF4-FFF2-40B4-BE49-F238E27FC236}">
                <a16:creationId xmlns:a16="http://schemas.microsoft.com/office/drawing/2014/main" id="{5626C1CC-6290-6B4F-B8EA-C11BF96AB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46994" y="4912699"/>
            <a:ext cx="722651" cy="7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1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18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91307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948D1-E0B1-ED43-A294-2588B8B7D5AC}"/>
              </a:ext>
            </a:extLst>
          </p:cNvPr>
          <p:cNvSpPr txBox="1"/>
          <p:nvPr/>
        </p:nvSpPr>
        <p:spPr>
          <a:xfrm>
            <a:off x="338081" y="1253854"/>
            <a:ext cx="2080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모듈 설치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82AB6F-861C-C64E-B317-3D1C79D7AFB4}"/>
              </a:ext>
            </a:extLst>
          </p:cNvPr>
          <p:cNvSpPr txBox="1"/>
          <p:nvPr/>
        </p:nvSpPr>
        <p:spPr>
          <a:xfrm>
            <a:off x="1408584" y="2206108"/>
            <a:ext cx="438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err="1">
                <a:solidFill>
                  <a:schemeClr val="accent1">
                    <a:lumMod val="75000"/>
                  </a:schemeClr>
                </a:solidFill>
              </a:rPr>
              <a:t>Jsonwebtoken</a:t>
            </a:r>
            <a:br>
              <a:rPr kumimoji="1" lang="en-US" altLang="ko-KR" sz="2000" dirty="0"/>
            </a:br>
            <a:endParaRPr kumimoji="1" lang="en-US" altLang="ko-KR" sz="2000" dirty="0"/>
          </a:p>
          <a:p>
            <a:r>
              <a:rPr kumimoji="1" lang="en-US" altLang="ko-KR" sz="2000" dirty="0"/>
              <a:t>- </a:t>
            </a:r>
            <a:r>
              <a:rPr kumimoji="1" lang="en-US" altLang="ko-KR" sz="2000" dirty="0" err="1"/>
              <a:t>npm</a:t>
            </a:r>
            <a:r>
              <a:rPr kumimoji="1" lang="en-US" altLang="ko-KR" sz="2000" dirty="0"/>
              <a:t> install </a:t>
            </a:r>
            <a:r>
              <a:rPr kumimoji="1" lang="en-US" altLang="ko-KR" sz="2000" dirty="0" err="1"/>
              <a:t>jsonwebtoken</a:t>
            </a:r>
            <a:endParaRPr kumimoji="1" lang="ko-KR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4C8C9D-1656-8745-AE47-05CC2E336999}"/>
              </a:ext>
            </a:extLst>
          </p:cNvPr>
          <p:cNvSpPr txBox="1"/>
          <p:nvPr/>
        </p:nvSpPr>
        <p:spPr>
          <a:xfrm>
            <a:off x="1449000" y="4144060"/>
            <a:ext cx="43863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err="1">
                <a:solidFill>
                  <a:schemeClr val="accent1">
                    <a:lumMod val="75000"/>
                  </a:schemeClr>
                </a:solidFill>
              </a:rPr>
              <a:t>axios</a:t>
            </a:r>
            <a:b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</a:rPr>
            </a:br>
            <a:endParaRPr kumimoji="1"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ko-KR" sz="2000" dirty="0"/>
              <a:t>- </a:t>
            </a:r>
            <a:r>
              <a:rPr kumimoji="1" lang="en-US" altLang="ko-KR" sz="2000" dirty="0" err="1"/>
              <a:t>npm</a:t>
            </a:r>
            <a:r>
              <a:rPr kumimoji="1" lang="en-US" altLang="ko-KR" sz="2000" dirty="0"/>
              <a:t> install </a:t>
            </a:r>
            <a:r>
              <a:rPr kumimoji="1" lang="en-US" altLang="ko-KR" sz="2000" dirty="0" err="1"/>
              <a:t>jsonwebtoken</a:t>
            </a:r>
            <a:endParaRPr kumimoji="1" lang="ko-KR" altLang="en-US" sz="2000" dirty="0"/>
          </a:p>
          <a:p>
            <a:br>
              <a:rPr kumimoji="1" lang="en-US" altLang="ko-KR" sz="2000" dirty="0"/>
            </a:br>
            <a:endParaRPr kumimoji="1"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41CE94-8D72-F348-BD74-3F00972C9197}"/>
              </a:ext>
            </a:extLst>
          </p:cNvPr>
          <p:cNvSpPr txBox="1"/>
          <p:nvPr/>
        </p:nvSpPr>
        <p:spPr>
          <a:xfrm>
            <a:off x="6548638" y="2190661"/>
            <a:ext cx="438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Cookie-parser</a:t>
            </a:r>
            <a:br>
              <a:rPr kumimoji="1" lang="en-US" altLang="ko-KR" sz="2000" dirty="0"/>
            </a:br>
            <a:endParaRPr kumimoji="1" lang="en-US" altLang="ko-KR" sz="2000" dirty="0"/>
          </a:p>
          <a:p>
            <a:r>
              <a:rPr kumimoji="1" lang="en-US" altLang="ko-KR" sz="2000" dirty="0"/>
              <a:t>- </a:t>
            </a:r>
            <a:r>
              <a:rPr kumimoji="1" lang="en-US" altLang="ko-KR" sz="2000" dirty="0" err="1"/>
              <a:t>npm</a:t>
            </a:r>
            <a:r>
              <a:rPr kumimoji="1" lang="en-US" altLang="ko-KR" sz="2000" dirty="0"/>
              <a:t> install cookie-parser</a:t>
            </a:r>
            <a:endParaRPr kumimoji="1"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2C23E6-000D-AF4B-BF1A-563061838BB3}"/>
              </a:ext>
            </a:extLst>
          </p:cNvPr>
          <p:cNvSpPr txBox="1"/>
          <p:nvPr/>
        </p:nvSpPr>
        <p:spPr>
          <a:xfrm>
            <a:off x="6548638" y="4144060"/>
            <a:ext cx="43863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err="1">
                <a:solidFill>
                  <a:schemeClr val="accent1">
                    <a:lumMod val="75000"/>
                  </a:schemeClr>
                </a:solidFill>
              </a:rPr>
              <a:t>dotenv</a:t>
            </a:r>
            <a:br>
              <a:rPr kumimoji="1" lang="en-US" altLang="ko-KR" sz="2000" b="1" dirty="0">
                <a:solidFill>
                  <a:schemeClr val="accent1">
                    <a:lumMod val="75000"/>
                  </a:schemeClr>
                </a:solidFill>
              </a:rPr>
            </a:br>
            <a:endParaRPr kumimoji="1" lang="en-US" altLang="ko-K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ko-KR" sz="2000" dirty="0"/>
              <a:t>- </a:t>
            </a:r>
            <a:r>
              <a:rPr kumimoji="1" lang="en-US" altLang="ko-KR" sz="2000" dirty="0" err="1"/>
              <a:t>npm</a:t>
            </a:r>
            <a:r>
              <a:rPr kumimoji="1" lang="en-US" altLang="ko-KR" sz="2000" dirty="0"/>
              <a:t> install </a:t>
            </a:r>
            <a:r>
              <a:rPr kumimoji="1" lang="en-US" altLang="ko-KR" sz="2000" dirty="0" err="1"/>
              <a:t>dotenv</a:t>
            </a:r>
            <a:endParaRPr kumimoji="1" lang="ko-KR" altLang="en-US" sz="2000" dirty="0"/>
          </a:p>
          <a:p>
            <a:br>
              <a:rPr kumimoji="1" lang="en-US" altLang="ko-KR" sz="2000" dirty="0"/>
            </a:b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01450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19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11583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 err="1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Axios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AAF517-C8F2-DF49-A8E0-737A44415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900" y="1354513"/>
            <a:ext cx="4302760" cy="484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6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3253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로그인 유지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2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91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763BA1-4258-1B43-8E0F-5878EEFC9D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124" b="41897"/>
          <a:stretch/>
        </p:blipFill>
        <p:spPr>
          <a:xfrm>
            <a:off x="1463909" y="1200143"/>
            <a:ext cx="9264182" cy="2306298"/>
          </a:xfrm>
          <a:prstGeom prst="rect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8CDB7B-7569-A348-BD76-7848460395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278"/>
          <a:stretch/>
        </p:blipFill>
        <p:spPr>
          <a:xfrm>
            <a:off x="2038332" y="3693532"/>
            <a:ext cx="8115335" cy="2536580"/>
          </a:xfrm>
          <a:prstGeom prst="rect">
            <a:avLst/>
          </a:prstGeom>
          <a:ln w="63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AD5E89-F77E-6747-882C-2CE0116E3B99}"/>
              </a:ext>
            </a:extLst>
          </p:cNvPr>
          <p:cNvSpPr/>
          <p:nvPr/>
        </p:nvSpPr>
        <p:spPr>
          <a:xfrm>
            <a:off x="8180832" y="5522976"/>
            <a:ext cx="1266162" cy="25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724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20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89543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.env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32A9C8-995A-B84E-81A4-F57E69508F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43"/>
          <a:stretch/>
        </p:blipFill>
        <p:spPr>
          <a:xfrm>
            <a:off x="1874666" y="1862392"/>
            <a:ext cx="2690111" cy="36963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0DAEBD-6221-9F43-A045-D531F6A6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675" y="2882900"/>
            <a:ext cx="3467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00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21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217D41-1091-4E4B-96A9-FBCB0B3A4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3" y="1894003"/>
            <a:ext cx="2544934" cy="4015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A45EF-7FD4-A141-871C-AE86437007E0}"/>
              </a:ext>
            </a:extLst>
          </p:cNvPr>
          <p:cNvSpPr txBox="1"/>
          <p:nvPr/>
        </p:nvSpPr>
        <p:spPr>
          <a:xfrm>
            <a:off x="465034" y="255616"/>
            <a:ext cx="329635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Json-</a:t>
            </a:r>
            <a:r>
              <a:rPr kumimoji="1" lang="en-US" altLang="ko-KR" sz="3200" b="1" dirty="0" err="1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response.js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F8FFF4-CBC6-EA4B-9BDD-3C07E95BC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095" y="1909097"/>
            <a:ext cx="4106751" cy="393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D90866-F0E2-B442-B9C5-5BBB7C366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095" y="2806412"/>
            <a:ext cx="7388162" cy="21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06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02105-7FA6-4ED4-91D6-0080128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1CC76-75E1-459F-9135-9C59380F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F77EB-54F8-46DF-B588-C524BD07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152" y="0"/>
            <a:ext cx="12265152" cy="6857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0864A-BD01-427E-B6D2-AF0815C36F5B}"/>
              </a:ext>
            </a:extLst>
          </p:cNvPr>
          <p:cNvSpPr txBox="1"/>
          <p:nvPr/>
        </p:nvSpPr>
        <p:spPr>
          <a:xfrm>
            <a:off x="88491" y="6532800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84B41-9E17-45B1-AB95-001FCC29D8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50949" y="3489051"/>
            <a:ext cx="1312872" cy="6695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426B0B-F1CC-4FA0-ABDB-ABCD80722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2" b="22533"/>
          <a:stretch/>
        </p:blipFill>
        <p:spPr>
          <a:xfrm>
            <a:off x="1884691" y="3743701"/>
            <a:ext cx="2488362" cy="550308"/>
          </a:xfrm>
          <a:prstGeom prst="rect">
            <a:avLst/>
          </a:prstGeom>
        </p:spPr>
      </p:pic>
      <p:pic>
        <p:nvPicPr>
          <p:cNvPr id="11" name="그림 3">
            <a:extLst>
              <a:ext uri="{FF2B5EF4-FFF2-40B4-BE49-F238E27FC236}">
                <a16:creationId xmlns:a16="http://schemas.microsoft.com/office/drawing/2014/main" id="{D243828E-0A6F-4F60-92F3-87519ABC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60" y="3709265"/>
            <a:ext cx="755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CBA9766D-D99A-4C2B-983F-6CBB244D029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856" t="14033" r="51138" b="58096"/>
          <a:stretch/>
        </p:blipFill>
        <p:spPr>
          <a:xfrm>
            <a:off x="5575283" y="3627185"/>
            <a:ext cx="1904467" cy="39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FD63A0-AC2B-406E-B214-CD546C4FBBC7}"/>
              </a:ext>
            </a:extLst>
          </p:cNvPr>
          <p:cNvSpPr txBox="1"/>
          <p:nvPr/>
        </p:nvSpPr>
        <p:spPr>
          <a:xfrm>
            <a:off x="1050949" y="2735943"/>
            <a:ext cx="7503116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+mj-lt"/>
                <a:ea typeface="NanumSquareOTF Light" panose="020B0600000101010101" pitchFamily="34" charset="-127"/>
              </a:rPr>
              <a:t> </a:t>
            </a:r>
            <a:r>
              <a:rPr kumimoji="1" lang="ko-KR" altLang="en-US" sz="4400" b="1" dirty="0">
                <a:solidFill>
                  <a:schemeClr val="bg1"/>
                </a:solidFill>
                <a:latin typeface="+mj-lt"/>
                <a:ea typeface="NanumSquareOTF Light" panose="020B0600000101010101" pitchFamily="34" charset="-127"/>
              </a:rPr>
              <a:t>감사합니다</a:t>
            </a:r>
            <a:r>
              <a:rPr kumimoji="1" lang="en-US" altLang="ko-KR" sz="4400" b="1" dirty="0">
                <a:solidFill>
                  <a:schemeClr val="bg1"/>
                </a:solidFill>
                <a:latin typeface="+mj-lt"/>
                <a:ea typeface="NanumSquareOTF Light" panose="020B0600000101010101" pitchFamily="34" charset="-127"/>
              </a:rPr>
              <a:t>.</a:t>
            </a:r>
            <a:endParaRPr kumimoji="1" lang="ko-KR" altLang="en-US" sz="4400" b="1" dirty="0">
              <a:solidFill>
                <a:schemeClr val="bg1"/>
              </a:solidFill>
              <a:latin typeface="+mj-lt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328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521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HTTP</a:t>
            </a:r>
            <a:r>
              <a:rPr kumimoji="1" lang="ko-KR" altLang="en-US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의 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3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91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D5803-8D2E-764B-AF57-9E12EEAF6229}"/>
              </a:ext>
            </a:extLst>
          </p:cNvPr>
          <p:cNvSpPr txBox="1"/>
          <p:nvPr/>
        </p:nvSpPr>
        <p:spPr>
          <a:xfrm>
            <a:off x="6748600" y="2428725"/>
            <a:ext cx="317639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Stateless</a:t>
            </a:r>
          </a:p>
          <a:p>
            <a:r>
              <a:rPr kumimoji="1" lang="en-US" altLang="ko-KR" sz="2000" dirty="0"/>
              <a:t>(</a:t>
            </a:r>
            <a:r>
              <a:rPr kumimoji="1" lang="ko-KR" altLang="en-US" sz="2000" dirty="0"/>
              <a:t>상태 정보 저장 </a:t>
            </a:r>
            <a:r>
              <a:rPr kumimoji="1" lang="en-US" altLang="ko-KR" sz="2000" dirty="0"/>
              <a:t>X)</a:t>
            </a:r>
          </a:p>
          <a:p>
            <a:endParaRPr kumimoji="1" lang="en-US" altLang="ko-KR" sz="2800" dirty="0"/>
          </a:p>
          <a:p>
            <a:r>
              <a:rPr kumimoji="1" lang="en-US" altLang="ko-KR" sz="2800" dirty="0"/>
              <a:t>Connectionless</a:t>
            </a:r>
          </a:p>
          <a:p>
            <a:r>
              <a:rPr kumimoji="1" lang="en-US" altLang="ko-KR" sz="2000" dirty="0"/>
              <a:t>(</a:t>
            </a:r>
            <a:r>
              <a:rPr kumimoji="1" lang="ko-KR" altLang="en-US" sz="2000" dirty="0"/>
              <a:t>연결 유지 </a:t>
            </a:r>
            <a:r>
              <a:rPr kumimoji="1" lang="en-US" altLang="ko-KR" sz="2000" dirty="0"/>
              <a:t>X)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2ACCE-11C0-1C40-9F8E-3F5828284382}"/>
              </a:ext>
            </a:extLst>
          </p:cNvPr>
          <p:cNvSpPr txBox="1"/>
          <p:nvPr/>
        </p:nvSpPr>
        <p:spPr>
          <a:xfrm>
            <a:off x="3743975" y="310583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3767BA"/>
                </a:solidFill>
              </a:rPr>
              <a:t>HTTP</a:t>
            </a:r>
            <a:endParaRPr kumimoji="1" lang="ko-KR" altLang="en-US" sz="3600" dirty="0">
              <a:solidFill>
                <a:srgbClr val="3767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35243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Cookie &amp; Session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4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91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2ACCE-11C0-1C40-9F8E-3F5828284382}"/>
              </a:ext>
            </a:extLst>
          </p:cNvPr>
          <p:cNvSpPr txBox="1"/>
          <p:nvPr/>
        </p:nvSpPr>
        <p:spPr>
          <a:xfrm>
            <a:off x="5405135" y="235067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3767BA"/>
                </a:solidFill>
              </a:rPr>
              <a:t>HTTP</a:t>
            </a:r>
            <a:endParaRPr kumimoji="1" lang="ko-KR" altLang="en-US" sz="3600" dirty="0">
              <a:solidFill>
                <a:srgbClr val="3767B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8A3B2-1D25-C94E-854C-F8512249ECA2}"/>
              </a:ext>
            </a:extLst>
          </p:cNvPr>
          <p:cNvSpPr txBox="1"/>
          <p:nvPr/>
        </p:nvSpPr>
        <p:spPr>
          <a:xfrm>
            <a:off x="2823537" y="3860996"/>
            <a:ext cx="4459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5">
                    <a:lumMod val="75000"/>
                  </a:schemeClr>
                </a:solidFill>
              </a:rPr>
              <a:t>Cookie</a:t>
            </a:r>
          </a:p>
          <a:p>
            <a:endParaRPr kumimoji="1"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그래픽 10" descr="서류 상자 보관 윤곽선">
            <a:extLst>
              <a:ext uri="{FF2B5EF4-FFF2-40B4-BE49-F238E27FC236}">
                <a16:creationId xmlns:a16="http://schemas.microsoft.com/office/drawing/2014/main" id="{809DFDBE-AB97-DF46-A5BA-A67E0923B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1039" y="4387265"/>
            <a:ext cx="1135980" cy="1135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32A59-7E61-AC40-8005-0CE6BC2CAC73}"/>
              </a:ext>
            </a:extLst>
          </p:cNvPr>
          <p:cNvSpPr txBox="1"/>
          <p:nvPr/>
        </p:nvSpPr>
        <p:spPr>
          <a:xfrm>
            <a:off x="4909004" y="3860996"/>
            <a:ext cx="445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5">
                    <a:lumMod val="75000"/>
                  </a:schemeClr>
                </a:solidFill>
              </a:rPr>
              <a:t>Session</a:t>
            </a:r>
            <a:endParaRPr kumimoji="1"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그래픽 13" descr="서류 상자 보관 윤곽선">
            <a:extLst>
              <a:ext uri="{FF2B5EF4-FFF2-40B4-BE49-F238E27FC236}">
                <a16:creationId xmlns:a16="http://schemas.microsoft.com/office/drawing/2014/main" id="{6C91D48F-7087-FF40-BA05-403825F38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982" y="4387265"/>
            <a:ext cx="1135979" cy="11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9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5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91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6" name="그래픽 5" descr="데이터베이스 윤곽선">
            <a:extLst>
              <a:ext uri="{FF2B5EF4-FFF2-40B4-BE49-F238E27FC236}">
                <a16:creationId xmlns:a16="http://schemas.microsoft.com/office/drawing/2014/main" id="{84771734-A60A-044A-8F92-8FA44ECE0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1883" y="2426043"/>
            <a:ext cx="1901484" cy="1901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5B52A-1C71-4D48-9A64-A37BAC9CC96F}"/>
              </a:ext>
            </a:extLst>
          </p:cNvPr>
          <p:cNvSpPr txBox="1"/>
          <p:nvPr/>
        </p:nvSpPr>
        <p:spPr>
          <a:xfrm>
            <a:off x="411869" y="4019962"/>
            <a:ext cx="4459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5">
                    <a:lumMod val="75000"/>
                  </a:schemeClr>
                </a:solidFill>
              </a:rPr>
              <a:t>Cookie</a:t>
            </a:r>
          </a:p>
          <a:p>
            <a:endParaRPr kumimoji="1"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5" name="그래픽 14" descr="랩톱 윤곽선">
            <a:extLst>
              <a:ext uri="{FF2B5EF4-FFF2-40B4-BE49-F238E27FC236}">
                <a16:creationId xmlns:a16="http://schemas.microsoft.com/office/drawing/2014/main" id="{7EF291D3-867C-A641-824A-A08FA8278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03592" y="2490869"/>
            <a:ext cx="1968777" cy="19687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206E10-D885-B14E-836A-45F9909DBE09}"/>
              </a:ext>
            </a:extLst>
          </p:cNvPr>
          <p:cNvSpPr txBox="1"/>
          <p:nvPr/>
        </p:nvSpPr>
        <p:spPr>
          <a:xfrm>
            <a:off x="7635093" y="4201273"/>
            <a:ext cx="1316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server</a:t>
            </a:r>
            <a:endParaRPr kumimoji="1"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B804BA-ED33-C84C-A109-CF6DDD027E1C}"/>
              </a:ext>
            </a:extLst>
          </p:cNvPr>
          <p:cNvSpPr txBox="1"/>
          <p:nvPr/>
        </p:nvSpPr>
        <p:spPr>
          <a:xfrm>
            <a:off x="3736922" y="4156281"/>
            <a:ext cx="9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client</a:t>
            </a:r>
            <a:endParaRPr kumimoji="1" lang="ko-KR" altLang="en-US" sz="2400" dirty="0"/>
          </a:p>
        </p:txBody>
      </p:sp>
      <p:pic>
        <p:nvPicPr>
          <p:cNvPr id="23" name="그래픽 22" descr="서류 상자 보관 윤곽선">
            <a:extLst>
              <a:ext uri="{FF2B5EF4-FFF2-40B4-BE49-F238E27FC236}">
                <a16:creationId xmlns:a16="http://schemas.microsoft.com/office/drawing/2014/main" id="{53745ECF-24F0-9A48-AF2F-0296BF394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4399" y="4301426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908B19-3A68-A14C-8B5F-C01BC767CFD0}"/>
              </a:ext>
            </a:extLst>
          </p:cNvPr>
          <p:cNvSpPr txBox="1"/>
          <p:nvPr/>
        </p:nvSpPr>
        <p:spPr>
          <a:xfrm>
            <a:off x="7271839" y="4076892"/>
            <a:ext cx="445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accent5">
                    <a:lumMod val="75000"/>
                  </a:schemeClr>
                </a:solidFill>
              </a:rPr>
              <a:t>Session</a:t>
            </a:r>
            <a:endParaRPr kumimoji="1"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5" name="그래픽 24" descr="서류 상자 보관 윤곽선">
            <a:extLst>
              <a:ext uri="{FF2B5EF4-FFF2-40B4-BE49-F238E27FC236}">
                <a16:creationId xmlns:a16="http://schemas.microsoft.com/office/drawing/2014/main" id="{17D73FBF-5E28-E340-8D0F-B925E33789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0300" y="435835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57C10F-B286-4840-AAFB-B9D5ED12EB4F}"/>
              </a:ext>
            </a:extLst>
          </p:cNvPr>
          <p:cNvSpPr txBox="1"/>
          <p:nvPr/>
        </p:nvSpPr>
        <p:spPr>
          <a:xfrm>
            <a:off x="465034" y="255616"/>
            <a:ext cx="35243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Cookie &amp; Session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16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33608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Cookie</a:t>
            </a:r>
            <a:r>
              <a:rPr kumimoji="1" lang="ko-KR" altLang="en-US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 사용 예시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6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91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7D584E-D5BD-8542-A153-36A72D799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"/>
          <a:stretch/>
        </p:blipFill>
        <p:spPr>
          <a:xfrm>
            <a:off x="6822831" y="2772036"/>
            <a:ext cx="3579737" cy="3320437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F8B043-F68A-CF40-A823-173866D2E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432" y="1483361"/>
            <a:ext cx="3679762" cy="355287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8611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43084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Cookie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7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91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A84EE54-BA82-344C-AD61-858403E76051}"/>
              </a:ext>
            </a:extLst>
          </p:cNvPr>
          <p:cNvCxnSpPr>
            <a:cxnSpLocks/>
          </p:cNvCxnSpPr>
          <p:nvPr/>
        </p:nvCxnSpPr>
        <p:spPr>
          <a:xfrm>
            <a:off x="4238592" y="3000170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1F9F1B-FDBF-7A43-AFD4-72056D5157A4}"/>
              </a:ext>
            </a:extLst>
          </p:cNvPr>
          <p:cNvSpPr txBox="1"/>
          <p:nvPr/>
        </p:nvSpPr>
        <p:spPr>
          <a:xfrm>
            <a:off x="5477019" y="24164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BE927-CB4F-AA4E-A0FE-A12C2CE1EBB3}"/>
              </a:ext>
            </a:extLst>
          </p:cNvPr>
          <p:cNvSpPr txBox="1"/>
          <p:nvPr/>
        </p:nvSpPr>
        <p:spPr>
          <a:xfrm>
            <a:off x="4715490" y="3267141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Response(with cookie)</a:t>
            </a:r>
            <a:endParaRPr kumimoji="1"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56E0431-C265-C14B-9F8F-18BFA59861CC}"/>
              </a:ext>
            </a:extLst>
          </p:cNvPr>
          <p:cNvCxnSpPr>
            <a:cxnSpLocks/>
          </p:cNvCxnSpPr>
          <p:nvPr/>
        </p:nvCxnSpPr>
        <p:spPr>
          <a:xfrm flipH="1">
            <a:off x="4196388" y="320884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래픽 33" descr="데이터베이스 윤곽선">
            <a:extLst>
              <a:ext uri="{FF2B5EF4-FFF2-40B4-BE49-F238E27FC236}">
                <a16:creationId xmlns:a16="http://schemas.microsoft.com/office/drawing/2014/main" id="{8D113D80-9AF1-8C46-9F26-BE732EAC0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7126" y="3000170"/>
            <a:ext cx="1901484" cy="1901484"/>
          </a:xfrm>
          <a:prstGeom prst="rect">
            <a:avLst/>
          </a:prstGeom>
        </p:spPr>
      </p:pic>
      <p:pic>
        <p:nvPicPr>
          <p:cNvPr id="35" name="그래픽 34" descr="랩톱 윤곽선">
            <a:extLst>
              <a:ext uri="{FF2B5EF4-FFF2-40B4-BE49-F238E27FC236}">
                <a16:creationId xmlns:a16="http://schemas.microsoft.com/office/drawing/2014/main" id="{587025CF-8CDA-5A46-8F3D-14643E775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1633" y="2991772"/>
            <a:ext cx="1968777" cy="1968777"/>
          </a:xfrm>
          <a:prstGeom prst="rect">
            <a:avLst/>
          </a:prstGeom>
        </p:spPr>
      </p:pic>
      <p:pic>
        <p:nvPicPr>
          <p:cNvPr id="14" name="Picture 4" descr="169,439 쿠키일러스트, 벡터, 상업적 이미지사이트 - 123RF">
            <a:extLst>
              <a:ext uri="{FF2B5EF4-FFF2-40B4-BE49-F238E27FC236}">
                <a16:creationId xmlns:a16="http://schemas.microsoft.com/office/drawing/2014/main" id="{9A3A6141-9029-844A-8503-907FFD1E1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66" y="4659220"/>
            <a:ext cx="484867" cy="4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3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43084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Cookie</a:t>
            </a:r>
            <a:endParaRPr kumimoji="1" lang="ko-KR" altLang="en-US" sz="3200" b="1" dirty="0">
              <a:solidFill>
                <a:srgbClr val="0D093D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8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91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A84EE54-BA82-344C-AD61-858403E76051}"/>
              </a:ext>
            </a:extLst>
          </p:cNvPr>
          <p:cNvCxnSpPr>
            <a:cxnSpLocks/>
          </p:cNvCxnSpPr>
          <p:nvPr/>
        </p:nvCxnSpPr>
        <p:spPr>
          <a:xfrm>
            <a:off x="4238592" y="3000170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1F9F1B-FDBF-7A43-AFD4-72056D5157A4}"/>
              </a:ext>
            </a:extLst>
          </p:cNvPr>
          <p:cNvSpPr txBox="1"/>
          <p:nvPr/>
        </p:nvSpPr>
        <p:spPr>
          <a:xfrm>
            <a:off x="5477019" y="24164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BE927-CB4F-AA4E-A0FE-A12C2CE1EBB3}"/>
              </a:ext>
            </a:extLst>
          </p:cNvPr>
          <p:cNvSpPr txBox="1"/>
          <p:nvPr/>
        </p:nvSpPr>
        <p:spPr>
          <a:xfrm>
            <a:off x="4715490" y="3267141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Response(with cookie)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5A163-490C-B545-9DEC-2BB6D99DEE71}"/>
              </a:ext>
            </a:extLst>
          </p:cNvPr>
          <p:cNvSpPr txBox="1"/>
          <p:nvPr/>
        </p:nvSpPr>
        <p:spPr>
          <a:xfrm>
            <a:off x="4849601" y="4089920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Request(with cookie)</a:t>
            </a:r>
            <a:endParaRPr kumimoji="1"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56E0431-C265-C14B-9F8F-18BFA59861CC}"/>
              </a:ext>
            </a:extLst>
          </p:cNvPr>
          <p:cNvCxnSpPr>
            <a:cxnSpLocks/>
          </p:cNvCxnSpPr>
          <p:nvPr/>
        </p:nvCxnSpPr>
        <p:spPr>
          <a:xfrm flipH="1">
            <a:off x="4196388" y="320884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562FA25-BC2A-2C43-B8FA-60CA18D1AC85}"/>
              </a:ext>
            </a:extLst>
          </p:cNvPr>
          <p:cNvCxnSpPr>
            <a:cxnSpLocks/>
          </p:cNvCxnSpPr>
          <p:nvPr/>
        </p:nvCxnSpPr>
        <p:spPr>
          <a:xfrm>
            <a:off x="4280795" y="448900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8C2D72-8266-CE4A-B6A9-8B6521F0B827}"/>
              </a:ext>
            </a:extLst>
          </p:cNvPr>
          <p:cNvCxnSpPr>
            <a:cxnSpLocks/>
          </p:cNvCxnSpPr>
          <p:nvPr/>
        </p:nvCxnSpPr>
        <p:spPr>
          <a:xfrm flipH="1">
            <a:off x="4238591" y="4697672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169,439 쿠키일러스트, 벡터, 상업적 이미지사이트 - 123RF">
            <a:extLst>
              <a:ext uri="{FF2B5EF4-FFF2-40B4-BE49-F238E27FC236}">
                <a16:creationId xmlns:a16="http://schemas.microsoft.com/office/drawing/2014/main" id="{B3A77902-7E71-CC49-B0EE-9E3A8419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961" y="3976161"/>
            <a:ext cx="484867" cy="4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614122-7E31-F140-908A-9BFC76FFB390}"/>
              </a:ext>
            </a:extLst>
          </p:cNvPr>
          <p:cNvSpPr txBox="1"/>
          <p:nvPr/>
        </p:nvSpPr>
        <p:spPr>
          <a:xfrm>
            <a:off x="5477019" y="4728033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</a:t>
            </a:r>
            <a:endParaRPr kumimoji="1" lang="ko-KR" altLang="en-US" dirty="0"/>
          </a:p>
        </p:txBody>
      </p:sp>
      <p:pic>
        <p:nvPicPr>
          <p:cNvPr id="34" name="그래픽 33" descr="데이터베이스 윤곽선">
            <a:extLst>
              <a:ext uri="{FF2B5EF4-FFF2-40B4-BE49-F238E27FC236}">
                <a16:creationId xmlns:a16="http://schemas.microsoft.com/office/drawing/2014/main" id="{8D113D80-9AF1-8C46-9F26-BE732EAC0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7126" y="3000170"/>
            <a:ext cx="1901484" cy="1901484"/>
          </a:xfrm>
          <a:prstGeom prst="rect">
            <a:avLst/>
          </a:prstGeom>
        </p:spPr>
      </p:pic>
      <p:pic>
        <p:nvPicPr>
          <p:cNvPr id="35" name="그래픽 34" descr="랩톱 윤곽선">
            <a:extLst>
              <a:ext uri="{FF2B5EF4-FFF2-40B4-BE49-F238E27FC236}">
                <a16:creationId xmlns:a16="http://schemas.microsoft.com/office/drawing/2014/main" id="{587025CF-8CDA-5A46-8F3D-14643E775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1633" y="2991772"/>
            <a:ext cx="1968777" cy="19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1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>
                <a:latin typeface="+mj-lt"/>
              </a:rPr>
              <a:t>9</a:t>
            </a:fld>
            <a:endParaRPr kumimoji="1"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+mj-lt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+mj-lt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16905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Session</a:t>
            </a:r>
            <a:r>
              <a:rPr kumimoji="1" lang="ko-KR" altLang="en-US" sz="3200" b="1" dirty="0">
                <a:solidFill>
                  <a:srgbClr val="0D093D"/>
                </a:solidFill>
                <a:latin typeface="+mj-lt"/>
                <a:ea typeface="나눔스퀘어OTF" panose="020B0600000101010101" pitchFamily="34" charset="-127"/>
              </a:rPr>
              <a:t> </a:t>
            </a:r>
          </a:p>
        </p:txBody>
      </p:sp>
      <p:pic>
        <p:nvPicPr>
          <p:cNvPr id="10" name="그래픽 9" descr="데이터베이스 윤곽선">
            <a:extLst>
              <a:ext uri="{FF2B5EF4-FFF2-40B4-BE49-F238E27FC236}">
                <a16:creationId xmlns:a16="http://schemas.microsoft.com/office/drawing/2014/main" id="{8EB9EB38-A02E-F946-8002-7A94A630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7126" y="3000170"/>
            <a:ext cx="1901484" cy="1901484"/>
          </a:xfrm>
          <a:prstGeom prst="rect">
            <a:avLst/>
          </a:prstGeom>
        </p:spPr>
      </p:pic>
      <p:pic>
        <p:nvPicPr>
          <p:cNvPr id="13" name="그래픽 12" descr="랩톱 윤곽선">
            <a:extLst>
              <a:ext uri="{FF2B5EF4-FFF2-40B4-BE49-F238E27FC236}">
                <a16:creationId xmlns:a16="http://schemas.microsoft.com/office/drawing/2014/main" id="{A5BEDF48-C05C-184C-9D8F-D2F9414C3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1633" y="2991772"/>
            <a:ext cx="1968777" cy="196877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F887F5-3874-EB4F-B9B7-01F90E771039}"/>
              </a:ext>
            </a:extLst>
          </p:cNvPr>
          <p:cNvCxnSpPr>
            <a:cxnSpLocks/>
          </p:cNvCxnSpPr>
          <p:nvPr/>
        </p:nvCxnSpPr>
        <p:spPr>
          <a:xfrm>
            <a:off x="4238592" y="3000170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2D6BC2-D7A6-9346-BF06-A07EEA598F74}"/>
              </a:ext>
            </a:extLst>
          </p:cNvPr>
          <p:cNvSpPr txBox="1"/>
          <p:nvPr/>
        </p:nvSpPr>
        <p:spPr>
          <a:xfrm>
            <a:off x="5477019" y="24164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Request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ACE5D-FE6A-3848-9868-A151D352B84B}"/>
              </a:ext>
            </a:extLst>
          </p:cNvPr>
          <p:cNvSpPr txBox="1"/>
          <p:nvPr/>
        </p:nvSpPr>
        <p:spPr>
          <a:xfrm>
            <a:off x="4715490" y="3267141"/>
            <a:ext cx="274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Response(with cookie)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8A32135-1C1D-134D-8697-1E0D791085CE}"/>
              </a:ext>
            </a:extLst>
          </p:cNvPr>
          <p:cNvCxnSpPr>
            <a:cxnSpLocks/>
          </p:cNvCxnSpPr>
          <p:nvPr/>
        </p:nvCxnSpPr>
        <p:spPr>
          <a:xfrm flipH="1">
            <a:off x="4196388" y="3208841"/>
            <a:ext cx="350848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F04EA7-471E-5443-8692-BA515DB864FD}"/>
              </a:ext>
            </a:extLst>
          </p:cNvPr>
          <p:cNvSpPr txBox="1"/>
          <p:nvPr/>
        </p:nvSpPr>
        <p:spPr>
          <a:xfrm>
            <a:off x="7769422" y="506839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dirty="0">
                <a:solidFill>
                  <a:schemeClr val="accent5">
                    <a:lumMod val="75000"/>
                  </a:schemeClr>
                </a:solidFill>
              </a:rPr>
              <a:t>Session</a:t>
            </a:r>
            <a:r>
              <a:rPr kumimoji="1" lang="ko-KR" alt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kumimoji="1"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그래픽 7" descr="서류 상자 보관 윤곽선">
            <a:extLst>
              <a:ext uri="{FF2B5EF4-FFF2-40B4-BE49-F238E27FC236}">
                <a16:creationId xmlns:a16="http://schemas.microsoft.com/office/drawing/2014/main" id="{FFF953CD-0B82-FF47-92AF-98AC24CAC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61394" y="436161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843A687-8C33-5C43-B5A6-FE558F9134F4}"/>
              </a:ext>
            </a:extLst>
          </p:cNvPr>
          <p:cNvSpPr txBox="1"/>
          <p:nvPr/>
        </p:nvSpPr>
        <p:spPr>
          <a:xfrm>
            <a:off x="7784662" y="4682934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CE0000"/>
                </a:solidFill>
              </a:rPr>
              <a:t>Session ID</a:t>
            </a:r>
            <a:endParaRPr kumimoji="1" lang="ko-KR" altLang="en-US" sz="2000" dirty="0">
              <a:solidFill>
                <a:srgbClr val="CE0000"/>
              </a:solidFill>
            </a:endParaRPr>
          </a:p>
        </p:txBody>
      </p:sp>
      <p:pic>
        <p:nvPicPr>
          <p:cNvPr id="19" name="Picture 4" descr="169,439 쿠키일러스트, 벡터, 상업적 이미지사이트 - 123RF">
            <a:extLst>
              <a:ext uri="{FF2B5EF4-FFF2-40B4-BE49-F238E27FC236}">
                <a16:creationId xmlns:a16="http://schemas.microsoft.com/office/drawing/2014/main" id="{D2277714-14A6-624E-BBEC-FC94534DA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66" y="4659220"/>
            <a:ext cx="484867" cy="4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11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1072</Words>
  <Application>Microsoft Macintosh PowerPoint</Application>
  <PresentationFormat>와이드스크린</PresentationFormat>
  <Paragraphs>191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나눔스퀘어OTF</vt:lpstr>
      <vt:lpstr>NanumGothic</vt:lpstr>
      <vt:lpstr>Arial</vt:lpstr>
      <vt:lpstr>NanumSquareOTF ExtraBold</vt:lpstr>
      <vt:lpstr>Nanum Brush Script</vt:lpstr>
      <vt:lpstr>맑은 고딕</vt:lpstr>
      <vt:lpstr>NanumSquareOTF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김규리(***9***007)</cp:lastModifiedBy>
  <cp:revision>120</cp:revision>
  <dcterms:created xsi:type="dcterms:W3CDTF">2021-08-09T07:59:48Z</dcterms:created>
  <dcterms:modified xsi:type="dcterms:W3CDTF">2022-08-24T05:43:04Z</dcterms:modified>
</cp:coreProperties>
</file>